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55;&#1088;&#1077;&#1079;&#1077;&#1085;&#1090;&#1072;&#1094;&#1080;&#1103;%20&#1079;&#1072;%20%201%20&#1087;&#1086;&#1083;&#1091;&#1075;&#1086;&#1076;&#1080;&#1077;%202018%20&#1075;&#1086;&#1076;&#1072;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%20&#1076;&#1083;&#1103;%20&#1075;&#1088;&#1072;&#1078;&#1076;&#1072;&#1085;\&#1087;&#1088;&#1077;&#1079;&#1077;&#1085;&#1090;&#1072;&#1094;&#1080;&#1103;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  <c:spPr>
        <a:solidFill>
          <a:srgbClr val="FFFFFF"/>
        </a:solidFill>
        <a:ln w="25400">
          <a:noFill/>
        </a:ln>
      </c:spPr>
    </c:sideWall>
    <c:backWall>
      <c:thickness val="0"/>
      <c:spPr>
        <a:solidFill>
          <a:srgbClr val="FFFFFF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294849023090587"/>
          <c:y val="3.3210332103321034E-2"/>
          <c:w val="0.78863232682060391"/>
          <c:h val="0.87084870848708484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3366FF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C0"/>
              </a:solidFill>
              <a:ln w="25400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3333CC"/>
              </a:solidFill>
              <a:ln w="25400">
                <a:noFill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'основные показатели'!$I$18:$I$20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профицит (+)</c:v>
                </c:pt>
              </c:strCache>
            </c:strRef>
          </c:cat>
          <c:val>
            <c:numRef>
              <c:f>'основные показатели'!$J$18:$J$20</c:f>
              <c:numCache>
                <c:formatCode>#,##0.0</c:formatCode>
                <c:ptCount val="3"/>
                <c:pt idx="0">
                  <c:v>39692.9</c:v>
                </c:pt>
                <c:pt idx="1">
                  <c:v>38088.1</c:v>
                </c:pt>
                <c:pt idx="2">
                  <c:v>1604.8000000000029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41328640"/>
        <c:axId val="102816512"/>
        <c:axId val="0"/>
      </c:bar3DChart>
      <c:catAx>
        <c:axId val="41328640"/>
        <c:scaling>
          <c:orientation val="minMax"/>
        </c:scaling>
        <c:delete val="1"/>
        <c:axPos val="b"/>
        <c:majorTickMark val="out"/>
        <c:minorTickMark val="none"/>
        <c:tickLblPos val="nextTo"/>
        <c:crossAx val="102816512"/>
        <c:crossesAt val="0"/>
        <c:auto val="1"/>
        <c:lblAlgn val="ctr"/>
        <c:lblOffset val="100"/>
        <c:noMultiLvlLbl val="0"/>
      </c:catAx>
      <c:valAx>
        <c:axId val="1028165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рублей</a:t>
                </a:r>
              </a:p>
            </c:rich>
          </c:tx>
          <c:layout>
            <c:manualLayout>
              <c:xMode val="edge"/>
              <c:yMode val="edge"/>
              <c:x val="2.4866785079928951E-2"/>
              <c:y val="0.3856088560885608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1328640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294849023090587"/>
          <c:y val="0.92066420664206639"/>
          <c:w val="0.18879101923982416"/>
          <c:h val="7.9335793357933615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'доходы 2018'!$A$3:$A$5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2018'!$B$3:$B$5</c:f>
              <c:numCache>
                <c:formatCode>_-* #,##0.0\ _₽_-;\-* #,##0.0\ _₽_-;_-* "-"??\ _₽_-;_-@_-</c:formatCode>
                <c:ptCount val="3"/>
                <c:pt idx="0">
                  <c:v>4585</c:v>
                </c:pt>
                <c:pt idx="1">
                  <c:v>835</c:v>
                </c:pt>
                <c:pt idx="2">
                  <c:v>34273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'доходы 2018'!$A$3:$A$5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2018'!$C$3:$C$5</c:f>
              <c:numCache>
                <c:formatCode>_(* #,##0.00_);_(* \(#,##0.00\);_(* "-"??_);_(@_)</c:formatCode>
                <c:ptCount val="3"/>
                <c:pt idx="0">
                  <c:v>4201132</c:v>
                </c:pt>
                <c:pt idx="1">
                  <c:v>831008</c:v>
                </c:pt>
                <c:pt idx="2">
                  <c:v>34272965.18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249865505942197E-2"/>
          <c:y val="9.7587639601729961E-2"/>
          <c:w val="0.54024045907305063"/>
          <c:h val="0.81562094211907721"/>
        </c:manualLayout>
      </c:layout>
      <c:pie3DChart>
        <c:varyColors val="1"/>
        <c:ser>
          <c:idx val="0"/>
          <c:order val="0"/>
          <c:explosion val="25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'расходы 2018'!$A$3:$A$10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защита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'расходы 2018'!$B$3:$B$10</c:f>
              <c:numCache>
                <c:formatCode>_-* #,##0.0\ _₽_-;\-* #,##0.0\ _₽_-;_-* "-"??\ _₽_-;_-@_-</c:formatCode>
                <c:ptCount val="8"/>
                <c:pt idx="0">
                  <c:v>13892.5</c:v>
                </c:pt>
                <c:pt idx="1">
                  <c:v>210.1</c:v>
                </c:pt>
                <c:pt idx="2">
                  <c:v>84.1</c:v>
                </c:pt>
                <c:pt idx="3">
                  <c:v>1885.5</c:v>
                </c:pt>
                <c:pt idx="4">
                  <c:v>4474.5</c:v>
                </c:pt>
                <c:pt idx="5">
                  <c:v>15023</c:v>
                </c:pt>
                <c:pt idx="6">
                  <c:v>35.700000000000003</c:v>
                </c:pt>
                <c:pt idx="7">
                  <c:v>2482.6999999999998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'расходы 2018'!$A$3:$A$10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защита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'расходы 2018'!$C$3:$C$10</c:f>
              <c:numCache>
                <c:formatCode>_(* #,##0.00_);_(* \(#,##0.00\);_(* "-"??_);_(@_)</c:formatCode>
                <c:ptCount val="8"/>
                <c:pt idx="0">
                  <c:v>14089788.48</c:v>
                </c:pt>
                <c:pt idx="1">
                  <c:v>210100</c:v>
                </c:pt>
                <c:pt idx="2">
                  <c:v>84100</c:v>
                </c:pt>
                <c:pt idx="3">
                  <c:v>4201608.5199999996</c:v>
                </c:pt>
                <c:pt idx="4">
                  <c:v>4666415.79</c:v>
                </c:pt>
                <c:pt idx="5">
                  <c:v>15023041.32</c:v>
                </c:pt>
                <c:pt idx="6">
                  <c:v>35673</c:v>
                </c:pt>
                <c:pt idx="7">
                  <c:v>2482696.86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'соц. сфера'!$A$3:$A$5</c:f>
              <c:strCache>
                <c:ptCount val="3"/>
                <c:pt idx="0">
                  <c:v>Культура, кинематография</c:v>
                </c:pt>
                <c:pt idx="1">
                  <c:v>Социальная защита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'соц. сфера'!$B$3:$B$5</c:f>
              <c:numCache>
                <c:formatCode>_-* #,##0.0\ _₽_-;\-* #,##0.0\ _₽_-;_-* "-"??\ _₽_-;_-@_-</c:formatCode>
                <c:ptCount val="3"/>
                <c:pt idx="0">
                  <c:v>15023</c:v>
                </c:pt>
                <c:pt idx="1">
                  <c:v>35.700000000000003</c:v>
                </c:pt>
                <c:pt idx="2">
                  <c:v>2482.6999999999998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'культура расходы '!$A$3:$A$13</c:f>
              <c:strCache>
                <c:ptCount val="6"/>
                <c:pt idx="0">
                  <c:v>Заработная плата и начисления на выплаты по оплате труда</c:v>
                </c:pt>
                <c:pt idx="1">
                  <c:v>Льготный проезд, командировки</c:v>
                </c:pt>
                <c:pt idx="2">
                  <c:v>Услуги связи, интернет, коммунальные услуги, содержание имущества, прочие работы, услуги</c:v>
                </c:pt>
                <c:pt idx="3">
                  <c:v>Уплата налогов и сборов, платежей, госпошлин</c:v>
                </c:pt>
                <c:pt idx="4">
                  <c:v>Приобретение основных средств, материальных запасов</c:v>
                </c:pt>
                <c:pt idx="5">
                  <c:v>Капитальные вложения</c:v>
                </c:pt>
              </c:strCache>
            </c:strRef>
          </c:cat>
          <c:val>
            <c:numRef>
              <c:f>'культура расходы '!$B$3:$B$13</c:f>
              <c:numCache>
                <c:formatCode>_-* #,##0.0\ _₽_-;\-* #,##0.0\ _₽_-;_-* "-"??\ _₽_-;_-@_-</c:formatCode>
                <c:ptCount val="6"/>
                <c:pt idx="0">
                  <c:v>9579.2000000000007</c:v>
                </c:pt>
                <c:pt idx="1">
                  <c:v>231.5</c:v>
                </c:pt>
                <c:pt idx="2">
                  <c:v>1585.3</c:v>
                </c:pt>
                <c:pt idx="3">
                  <c:v>160.6</c:v>
                </c:pt>
                <c:pt idx="4">
                  <c:v>653.9</c:v>
                </c:pt>
                <c:pt idx="5">
                  <c:v>2812.5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'спорт расходы '!$A$3:$A$10</c:f>
              <c:strCache>
                <c:ptCount val="3"/>
                <c:pt idx="0">
                  <c:v>Заработная плата и начисления на выплаты по оплате труда</c:v>
                </c:pt>
                <c:pt idx="1">
                  <c:v>Услуги связи, интернет, коммунальные услуги, содержание имущества</c:v>
                </c:pt>
                <c:pt idx="2">
                  <c:v>Уплата налогов и сборов, платежей, госпошлин</c:v>
                </c:pt>
              </c:strCache>
            </c:strRef>
          </c:cat>
          <c:val>
            <c:numRef>
              <c:f>'спорт расходы '!$B$3:$B$10</c:f>
              <c:numCache>
                <c:formatCode>_-* #,##0.0\ _₽_-;\-* #,##0.0\ _₽_-;_-* "-"??\ _₽_-;_-@_-</c:formatCode>
                <c:ptCount val="3"/>
                <c:pt idx="0">
                  <c:v>165.1</c:v>
                </c:pt>
                <c:pt idx="1">
                  <c:v>802.4</c:v>
                </c:pt>
                <c:pt idx="2">
                  <c:v>1515.2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Благоустройство!$A$3:$A$5</c:f>
              <c:strCache>
                <c:ptCount val="3"/>
                <c:pt idx="0">
                  <c:v>Оплата труда безработных граждан</c:v>
                </c:pt>
                <c:pt idx="1">
                  <c:v>Приобретение детского городка</c:v>
                </c:pt>
                <c:pt idx="2">
                  <c:v>Установка мемориала жертвам политических репрессий</c:v>
                </c:pt>
              </c:strCache>
            </c:strRef>
          </c:cat>
          <c:val>
            <c:numRef>
              <c:f>Благоустройство!$B$3:$B$5</c:f>
              <c:numCache>
                <c:formatCode>_-* #,##0.0\ _₽_-;\-* #,##0.0\ _₽_-;_-* "-"??\ _₽_-;_-@_-</c:formatCode>
                <c:ptCount val="3"/>
                <c:pt idx="0">
                  <c:v>1248</c:v>
                </c:pt>
                <c:pt idx="1">
                  <c:v>305</c:v>
                </c:pt>
                <c:pt idx="2">
                  <c:v>990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ЖКХ!$A$3:$A$5</c:f>
              <c:strCache>
                <c:ptCount val="3"/>
                <c:pt idx="0">
                  <c:v>Взносы на капитальный ремонт многоквартирных домов</c:v>
                </c:pt>
                <c:pt idx="1">
                  <c:v>Зачистка территории свалки </c:v>
                </c:pt>
                <c:pt idx="2">
                  <c:v>Субсидии по подвозу воды и вывоза ЖБО</c:v>
                </c:pt>
              </c:strCache>
            </c:strRef>
          </c:cat>
          <c:val>
            <c:numRef>
              <c:f>ЖКХ!$B$3:$B$5</c:f>
              <c:numCache>
                <c:formatCode>0.0</c:formatCode>
                <c:ptCount val="3"/>
                <c:pt idx="0" formatCode="General">
                  <c:v>175.5</c:v>
                </c:pt>
                <c:pt idx="1">
                  <c:v>200</c:v>
                </c:pt>
                <c:pt idx="2" formatCode="General">
                  <c:v>769.2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СЕЛЬСКОЕ ПОСЕЛЕНИЕ ПОЛНОВАТ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368152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БЮДЖЕТ ДЛЯ ГРАЖДАН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8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Анализ исполнения расходной части бюджета сельского поселения Полноват за 2018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435373"/>
              </p:ext>
            </p:extLst>
          </p:nvPr>
        </p:nvGraphicFramePr>
        <p:xfrm>
          <a:off x="323529" y="1268761"/>
          <a:ext cx="8568952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8997"/>
                <a:gridCol w="1804202"/>
                <a:gridCol w="1707333"/>
                <a:gridCol w="1828420"/>
              </a:tblGrid>
              <a:tr h="13605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Всего за 2018 год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7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Утверждено, рублей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Исполнено, рублей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% исполнения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175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1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Общегосударственные вопросы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14 089 788,48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         13 892 471,97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98,6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1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Национальная оборона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   210 100,00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              210 100,00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78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     84 100,00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                84 100,00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1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Национальная экономика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4 201 608,52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           1 885 522,67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44,9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07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4 666 415,79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           4 474 450,19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95,9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017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Культура, кинематография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            15 023 041,32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15 023 041,32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Социальная защита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     35 673,00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   35 673,00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7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Физическая культура и спорт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2 482 696,86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2 482 696,86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70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ИТОГО: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40 793 423,97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38 088 056,01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93,4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0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Расходы бюджета сельского поселения Полноват в сфере культуры, социальной политики, физической культуры и спорта </a:t>
            </a:r>
            <a:r>
              <a:rPr lang="ru-RU" sz="2000" dirty="0" smtClean="0"/>
              <a:t>2018 год</a:t>
            </a:r>
            <a:endParaRPr lang="ru-RU" sz="20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433313"/>
              </p:ext>
            </p:extLst>
          </p:nvPr>
        </p:nvGraphicFramePr>
        <p:xfrm>
          <a:off x="1187624" y="1484784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78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Расходы бюджета сельского поселения Полноват на содержание МАУ «Центр культуры и спорта «Созвездие»                                                             (культура)</a:t>
            </a:r>
            <a:endParaRPr lang="ru-RU" sz="24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708439"/>
              </p:ext>
            </p:extLst>
          </p:nvPr>
        </p:nvGraphicFramePr>
        <p:xfrm>
          <a:off x="539552" y="1556792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881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Расходы бюджета сельского поселения Полноват на содержание МАУ «Центр культуры и спорта </a:t>
            </a:r>
            <a:r>
              <a:rPr lang="ru-RU" sz="2800" dirty="0" smtClean="0"/>
              <a:t>«Созвездие»                                                                                   (спорт)</a:t>
            </a:r>
            <a:endParaRPr lang="ru-RU" sz="28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521490"/>
              </p:ext>
            </p:extLst>
          </p:nvPr>
        </p:nvGraphicFramePr>
        <p:xfrm>
          <a:off x="539552" y="1556792"/>
          <a:ext cx="82089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890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Расходы бюджета сельского поселения Полноват на благоустройство за 2018 год</a:t>
            </a:r>
            <a:endParaRPr lang="ru-RU" sz="28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011000"/>
              </p:ext>
            </p:extLst>
          </p:nvPr>
        </p:nvGraphicFramePr>
        <p:xfrm>
          <a:off x="899592" y="1556792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0984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Расходы бюджета сельского поселения Полноват на жилищно-коммунальное хозяйство за </a:t>
            </a:r>
            <a:r>
              <a:rPr lang="ru-RU" sz="2400" dirty="0" smtClean="0"/>
              <a:t>2018 год</a:t>
            </a:r>
            <a:endParaRPr lang="ru-RU" sz="24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316831"/>
              </p:ext>
            </p:extLst>
          </p:nvPr>
        </p:nvGraphicFramePr>
        <p:xfrm>
          <a:off x="899592" y="1412776"/>
          <a:ext cx="77048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126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Спасибо за внимание!!!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1152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«бюджет для граждан»?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Бюджет для граждан – это документ,</a:t>
            </a:r>
          </a:p>
          <a:p>
            <a:r>
              <a:rPr lang="ru-RU" sz="1800" dirty="0"/>
              <a:t>разрабатываемый и публикуемый в открытом</a:t>
            </a:r>
          </a:p>
          <a:p>
            <a:r>
              <a:rPr lang="ru-RU" sz="1800" dirty="0"/>
              <a:t>доступе финансовым органом соответствующего</a:t>
            </a:r>
          </a:p>
          <a:p>
            <a:r>
              <a:rPr lang="ru-RU" sz="1800" dirty="0"/>
              <a:t>публично-правового образования в целях</a:t>
            </a:r>
          </a:p>
          <a:p>
            <a:r>
              <a:rPr lang="ru-RU" sz="1800" dirty="0"/>
              <a:t>предоставления гражданам актуальной</a:t>
            </a:r>
          </a:p>
          <a:p>
            <a:r>
              <a:rPr lang="ru-RU" sz="1800" dirty="0"/>
              <a:t>информации о бюджете и отчете о его</a:t>
            </a:r>
          </a:p>
          <a:p>
            <a:r>
              <a:rPr lang="ru-RU" sz="1800" dirty="0"/>
              <a:t>исполнении в объективной, заслуживающей</a:t>
            </a:r>
          </a:p>
          <a:p>
            <a:r>
              <a:rPr lang="ru-RU" sz="1800" dirty="0"/>
              <a:t>доверия, доступной и простой для понимания</a:t>
            </a:r>
          </a:p>
          <a:p>
            <a:r>
              <a:rPr lang="ru-RU" sz="1800" dirty="0"/>
              <a:t>форме.</a:t>
            </a:r>
          </a:p>
          <a:p>
            <a:pPr algn="ctr"/>
            <a:r>
              <a:rPr lang="ru-RU" sz="1800" dirty="0" smtClean="0"/>
              <a:t>  Бюджет для граждан на 2018 год и плановый период 2019 и 2020 годов</a:t>
            </a:r>
          </a:p>
          <a:p>
            <a:pPr algn="ctr"/>
            <a:r>
              <a:rPr lang="ru-RU" sz="1800" dirty="0"/>
              <a:t>подготовлен </a:t>
            </a:r>
            <a:r>
              <a:rPr lang="ru-RU" sz="1800" dirty="0" smtClean="0"/>
              <a:t>на </a:t>
            </a:r>
            <a:r>
              <a:rPr lang="ru-RU" sz="1800" dirty="0"/>
              <a:t>основании Решения Совета депутатов сельского </a:t>
            </a:r>
          </a:p>
          <a:p>
            <a:pPr algn="ctr"/>
            <a:r>
              <a:rPr lang="ru-RU" sz="1800" dirty="0"/>
              <a:t>	поселения Полноват № 53 от 5декабря 2017 года «О </a:t>
            </a:r>
          </a:p>
          <a:p>
            <a:pPr algn="ctr"/>
            <a:r>
              <a:rPr lang="ru-RU" sz="1800" dirty="0"/>
              <a:t>	бюджете сельского поселения Полноват на 2018 год</a:t>
            </a:r>
          </a:p>
          <a:p>
            <a:pPr algn="ctr"/>
            <a:r>
              <a:rPr lang="ru-RU" sz="1800" dirty="0"/>
              <a:t>	и плановый период 2019 и 2020 годов»</a:t>
            </a:r>
          </a:p>
          <a:p>
            <a:pPr marL="360000"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3436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Бюджет – это план доходов и расходов на определенный период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Доходы бюджета –это поступающие в бюджет денежные средства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885775"/>
          </a:xfrm>
        </p:spPr>
        <p:txBody>
          <a:bodyPr>
            <a:noAutofit/>
          </a:bodyPr>
          <a:lstStyle/>
          <a:p>
            <a:pPr algn="ctr"/>
            <a:endParaRPr lang="ru-RU" sz="1800" dirty="0" smtClean="0"/>
          </a:p>
          <a:p>
            <a:pPr algn="ctr"/>
            <a:endParaRPr lang="ru-RU" sz="1800" dirty="0"/>
          </a:p>
          <a:p>
            <a:pPr algn="ctr"/>
            <a:endParaRPr lang="ru-RU" sz="1800" dirty="0" smtClean="0"/>
          </a:p>
          <a:p>
            <a:pPr algn="ctr"/>
            <a:endParaRPr lang="ru-RU" sz="1800" dirty="0"/>
          </a:p>
          <a:p>
            <a:pPr algn="ctr"/>
            <a:r>
              <a:rPr lang="ru-RU" sz="1800" dirty="0" smtClean="0"/>
              <a:t>Расходы бюджета – это выплачиваемые из бюджета денежные средства</a:t>
            </a:r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Дефицит</a:t>
            </a:r>
          </a:p>
          <a:p>
            <a:pPr algn="ctr"/>
            <a:r>
              <a:rPr lang="ru-RU" dirty="0" smtClean="0"/>
              <a:t>Расходы </a:t>
            </a:r>
            <a:r>
              <a:rPr lang="en-US" dirty="0" smtClean="0"/>
              <a:t>&gt; </a:t>
            </a:r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Профицит</a:t>
            </a:r>
          </a:p>
          <a:p>
            <a:pPr algn="ctr"/>
            <a:r>
              <a:rPr lang="ru-RU" dirty="0" smtClean="0"/>
              <a:t>Доходы </a:t>
            </a:r>
            <a:r>
              <a:rPr lang="en-US" dirty="0" smtClean="0"/>
              <a:t>&gt; </a:t>
            </a:r>
            <a:r>
              <a:rPr lang="ru-RU" dirty="0" smtClean="0"/>
              <a:t>Расходы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22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Основные показатели доходов и расходов бюджета сельского поселения Полноват </a:t>
            </a:r>
            <a:r>
              <a:rPr lang="ru-RU" dirty="0" smtClean="0"/>
              <a:t>за </a:t>
            </a:r>
            <a:r>
              <a:rPr lang="ru-RU" dirty="0"/>
              <a:t>2018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3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826688"/>
              </p:ext>
            </p:extLst>
          </p:nvPr>
        </p:nvGraphicFramePr>
        <p:xfrm>
          <a:off x="755576" y="1340768"/>
          <a:ext cx="7704856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10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Функциональная структура исполнения доходной части бюджета сельского поселения Полноват за 2018 год</a:t>
            </a:r>
            <a:endParaRPr lang="ru-RU" sz="24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800323"/>
              </p:ext>
            </p:extLst>
          </p:nvPr>
        </p:nvGraphicFramePr>
        <p:xfrm>
          <a:off x="611560" y="1484784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39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1600" dirty="0"/>
              <a:t>Анализ исполнения доходной части бюджета сельского </a:t>
            </a:r>
            <a:r>
              <a:rPr lang="ru-RU" sz="1600" dirty="0" smtClean="0"/>
              <a:t>поселения </a:t>
            </a:r>
            <a:r>
              <a:rPr lang="ru-RU" sz="1600" dirty="0"/>
              <a:t>Полноват за 2018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130189"/>
              </p:ext>
            </p:extLst>
          </p:nvPr>
        </p:nvGraphicFramePr>
        <p:xfrm>
          <a:off x="539552" y="836712"/>
          <a:ext cx="8280919" cy="5811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5590"/>
                <a:gridCol w="1505315"/>
                <a:gridCol w="1424493"/>
                <a:gridCol w="1525521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Всего за 2018 год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Утверждено, рублей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Исполнено, рублей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% исполнения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</a:tr>
              <a:tr h="130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3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4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</a:tr>
              <a:tr h="1307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Налоговые доходы, в том числе: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            4 201 132,00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          4 585 000,99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>
                          <a:effectLst/>
                        </a:rPr>
                        <a:t>109,1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</a:tr>
              <a:tr h="670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2271 и 228 Налогового кодекса Российской Федерации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            1 917 000,00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          2 088 434,16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108,9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670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               920 821,00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          1 014 349,72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110,2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779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Доходы от уплаты акцизов на моторные масла для дизельных и (или) карбюраторных (</a:t>
                      </a:r>
                      <a:r>
                        <a:rPr lang="ru-RU" sz="1000" b="1" u="none" strike="noStrike" dirty="0" err="1">
                          <a:effectLst/>
                        </a:rPr>
                        <a:t>инжекторных</a:t>
                      </a:r>
                      <a:r>
                        <a:rPr lang="ru-RU" sz="1000" b="1" u="none" strike="noStrike" dirty="0">
                          <a:effectLst/>
                        </a:rPr>
                        <a:t>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      8 747,00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                9 768,91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111,7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664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1 347 900,00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1 479 698,54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109,8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658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 dirty="0">
                          <a:effectLst/>
                        </a:rPr>
                        <a:t>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-                203 589,00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-              227 271,94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111,6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440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   132 053,00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 136 815,84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3002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                   40 700,00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   44 064,89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108,3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  <a:tr h="415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u="none" strike="noStrike">
                          <a:effectLst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     37 500,00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>
                          <a:effectLst/>
                        </a:rPr>
                        <a:t>                 39 140,87   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104,4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57" marR="5657" marT="565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6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30880"/>
              </p:ext>
            </p:extLst>
          </p:nvPr>
        </p:nvGraphicFramePr>
        <p:xfrm>
          <a:off x="467544" y="476672"/>
          <a:ext cx="8424937" cy="5760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959"/>
                <a:gridCol w="1533674"/>
                <a:gridCol w="1451513"/>
                <a:gridCol w="1550791"/>
              </a:tblGrid>
              <a:tr h="7170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Неналоговые доходы, в том числе: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  831 008,00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   834 982,02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100,5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51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     37 620,00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   40 670,00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108,1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49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648 388,00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 649 312,02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07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  40 000,00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40 000,00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35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Доходы от реализации иного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   105 000,00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105 000,00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48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63685"/>
              </p:ext>
            </p:extLst>
          </p:nvPr>
        </p:nvGraphicFramePr>
        <p:xfrm>
          <a:off x="827584" y="404664"/>
          <a:ext cx="7992888" cy="6171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9525"/>
                <a:gridCol w="1455024"/>
                <a:gridCol w="1377076"/>
                <a:gridCol w="1471263"/>
              </a:tblGrid>
              <a:tr h="181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Безвозмездные поступления, в том числе: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34 272 965,18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34 272 965,18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38580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22 178 000,00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22 178 000,00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</a:rPr>
                        <a:t>100,0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535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   210 100,00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 210 100,00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5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  21 600,00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21 600,00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87637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200 000,00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200 000,00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5511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Прочие межбюджетные трансферты, передаваемые бюджетам сельских поселений, на обеспечение сбалансированности бюджетов поселений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6 020 085,86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6 020 085,86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12244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</a:rPr>
                        <a:t>Прочие межбюджетные трансферты, предаваемые в бюджеты сельских поселений на частичное обеспечение повышения оплаты труда работников муниципальных учреждений культуры в целях реализации указов Президента РФ от 7 мая 2012 года №597 "О мероприятиях по реализации государственной социальной политики" (за счет средств бюджета автономного округа)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 dirty="0">
                          <a:effectLst/>
                        </a:rPr>
                        <a:t>              4 962 529,32  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4 962 529,32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5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Прочие межбюджетные трансферты, предаваемые бюджетам сельских поселений в рамках наказов избирателей депутатам Думы ХМАО-Югры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450 000,00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450 000,00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7023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Прочие межбюджетные трансферты, передаваемые бюджетам поселений из бюджетов района на софинансирование проектов инициативного бюджетирования (сельское поселение Полноват )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184 520,00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184 520,00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35430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Прочие безвозмездные поступления в бюджеты сельских поступлений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  46 130,00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u="none" strike="noStrike">
                          <a:effectLst/>
                        </a:rPr>
                        <a:t>                 46 130,00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ctr"/>
                </a:tc>
              </a:tr>
              <a:tr h="1810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ИТОГО: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  39 305 105,18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>
                          <a:effectLst/>
                        </a:rPr>
                        <a:t>        39 692 948,19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</a:rPr>
                        <a:t>101,0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035" marR="6035" marT="603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66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Функциональная структура исполнения </a:t>
            </a:r>
            <a:r>
              <a:rPr lang="ru-RU" sz="2400" dirty="0" smtClean="0"/>
              <a:t>расходной </a:t>
            </a:r>
            <a:r>
              <a:rPr lang="ru-RU" sz="2400" dirty="0"/>
              <a:t>части бюджета сельского поселения Полноват за 2018 год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09575"/>
              </p:ext>
            </p:extLst>
          </p:nvPr>
        </p:nvGraphicFramePr>
        <p:xfrm>
          <a:off x="539552" y="1412776"/>
          <a:ext cx="816520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548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1084</Words>
  <Application>Microsoft Office PowerPoint</Application>
  <PresentationFormat>Экран (4:3)</PresentationFormat>
  <Paragraphs>198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СЕЛЬСКОЕ ПОСЕЛЕНИЕ ПОЛНОВАТ</vt:lpstr>
      <vt:lpstr>Что такое «бюджет для граждан»?</vt:lpstr>
      <vt:lpstr>Бюджет – это план доходов и расходов на определенный период </vt:lpstr>
      <vt:lpstr>Презентация PowerPoint</vt:lpstr>
      <vt:lpstr>Функциональная структура исполнения доходной части бюджета сельского поселения Полноват за 2018 год</vt:lpstr>
      <vt:lpstr>Анализ исполнения доходной части бюджета сельского поселения Полноват за 2018 год</vt:lpstr>
      <vt:lpstr>Презентация PowerPoint</vt:lpstr>
      <vt:lpstr>Презентация PowerPoint</vt:lpstr>
      <vt:lpstr>Функциональная структура исполнения расходной части бюджета сельского поселения Полноват за 2018 год</vt:lpstr>
      <vt:lpstr>Анализ исполнения расходной части бюджета сельского поселения Полноват за 2018 год</vt:lpstr>
      <vt:lpstr>Расходы бюджета сельского поселения Полноват в сфере культуры, социальной политики, физической культуры и спорта 2018 год</vt:lpstr>
      <vt:lpstr>Расходы бюджета сельского поселения Полноват на содержание МАУ «Центр культуры и спорта «Созвездие»                                                             (культура)</vt:lpstr>
      <vt:lpstr>Расходы бюджета сельского поселения Полноват на содержание МАУ «Центр культуры и спорта «Созвездие»                                                                                   (спорт)</vt:lpstr>
      <vt:lpstr>Расходы бюджета сельского поселения Полноват на благоустройство за 2018 год</vt:lpstr>
      <vt:lpstr>Расходы бюджета сельского поселения Полноват на жилищно-коммунальное хозяйство за 2018 год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</cp:revision>
  <dcterms:created xsi:type="dcterms:W3CDTF">2019-01-18T12:29:02Z</dcterms:created>
  <dcterms:modified xsi:type="dcterms:W3CDTF">2019-01-18T13:32:27Z</dcterms:modified>
</cp:coreProperties>
</file>